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0"/>
  </p:notesMasterIdLst>
  <p:sldIdLst>
    <p:sldId id="295" r:id="rId2"/>
    <p:sldId id="296" r:id="rId3"/>
    <p:sldId id="297" r:id="rId4"/>
    <p:sldId id="256" r:id="rId5"/>
    <p:sldId id="257" r:id="rId6"/>
    <p:sldId id="265" r:id="rId7"/>
    <p:sldId id="258" r:id="rId8"/>
    <p:sldId id="266" r:id="rId9"/>
    <p:sldId id="259" r:id="rId10"/>
    <p:sldId id="264" r:id="rId11"/>
    <p:sldId id="260" r:id="rId12"/>
    <p:sldId id="267" r:id="rId13"/>
    <p:sldId id="261" r:id="rId14"/>
    <p:sldId id="268" r:id="rId15"/>
    <p:sldId id="262" r:id="rId16"/>
    <p:sldId id="263" r:id="rId17"/>
    <p:sldId id="298" r:id="rId18"/>
    <p:sldId id="269" r:id="rId19"/>
    <p:sldId id="289" r:id="rId20"/>
    <p:sldId id="299" r:id="rId21"/>
    <p:sldId id="291" r:id="rId22"/>
    <p:sldId id="292" r:id="rId23"/>
    <p:sldId id="278" r:id="rId24"/>
    <p:sldId id="279" r:id="rId25"/>
    <p:sldId id="282" r:id="rId26"/>
    <p:sldId id="283" r:id="rId27"/>
    <p:sldId id="286" r:id="rId28"/>
    <p:sldId id="281" r:id="rId2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2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-228" y="25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AFDDF-5E0E-4DCC-95A0-067CCFB37ED6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8DB83-0393-4244-91D6-98D6F4B3F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32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688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07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654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9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705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219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314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074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40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016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713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60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0D47A-C20C-429F-8797-68ED67ECECBF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5F336-173A-4414-A3AD-95E88C4D6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3382" y="-45085"/>
            <a:ext cx="8275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 – TERM 1</a:t>
            </a:r>
          </a:p>
          <a:p>
            <a:pPr algn="ctr"/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SYLLABUS</a:t>
            </a:r>
          </a:p>
        </p:txBody>
      </p:sp>
      <p:sp>
        <p:nvSpPr>
          <p:cNvPr id="7" name="Rectangle 6"/>
          <p:cNvSpPr/>
          <p:nvPr/>
        </p:nvSpPr>
        <p:spPr>
          <a:xfrm>
            <a:off x="622764" y="1280158"/>
            <a:ext cx="1306285" cy="11821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2763" y="2462349"/>
            <a:ext cx="1306285" cy="14107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2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503" y="3869328"/>
            <a:ext cx="1306285" cy="10863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1502" y="4975315"/>
            <a:ext cx="1306285" cy="9971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1503" y="6019526"/>
            <a:ext cx="1306285" cy="9775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4307" y="7035437"/>
            <a:ext cx="1306285" cy="8153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95360" y="1613262"/>
            <a:ext cx="1306285" cy="13003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95360" y="2913653"/>
            <a:ext cx="1306285" cy="16583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95360" y="4580706"/>
            <a:ext cx="1306285" cy="1049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10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95360" y="5638797"/>
            <a:ext cx="1306285" cy="12192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11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95360" y="6866707"/>
            <a:ext cx="1306285" cy="11996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12</a:t>
            </a:r>
          </a:p>
        </p:txBody>
      </p:sp>
      <p:pic>
        <p:nvPicPr>
          <p:cNvPr id="5" name="Picture 4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5665D851-C453-3E8E-03AC-AC4AC79C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28" y="1280158"/>
            <a:ext cx="6060598" cy="5735684"/>
          </a:xfrm>
          <a:prstGeom prst="rect">
            <a:avLst/>
          </a:prstGeom>
        </p:spPr>
      </p:pic>
      <p:pic>
        <p:nvPicPr>
          <p:cNvPr id="13" name="Picture 12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E4399ED2-677C-7151-4E2C-6595A202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330" y="6997064"/>
            <a:ext cx="6047536" cy="8537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1C0946E-E8CD-FFCA-72B1-0037586E3573}"/>
              </a:ext>
            </a:extLst>
          </p:cNvPr>
          <p:cNvSpPr/>
          <p:nvPr/>
        </p:nvSpPr>
        <p:spPr>
          <a:xfrm>
            <a:off x="8595360" y="1143000"/>
            <a:ext cx="1306285" cy="4702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Week 7</a:t>
            </a:r>
          </a:p>
        </p:txBody>
      </p:sp>
      <p:pic>
        <p:nvPicPr>
          <p:cNvPr id="22" name="Picture 21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B0F35B0F-A8AD-DE07-C0B9-78CF1F3A7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644" y="1143000"/>
            <a:ext cx="4611189" cy="4925889"/>
          </a:xfrm>
          <a:prstGeom prst="rect">
            <a:avLst/>
          </a:prstGeom>
        </p:spPr>
      </p:pic>
      <p:pic>
        <p:nvPicPr>
          <p:cNvPr id="24" name="Picture 2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ECA385E-351F-6D95-59C4-397170ED2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645" y="6126738"/>
            <a:ext cx="4611188" cy="190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9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lex Sentence Structure Definition and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1" y="137162"/>
            <a:ext cx="13522234" cy="8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4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833199" y="643176"/>
            <a:ext cx="67288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Compound-Complex Sentences</a:t>
            </a:r>
            <a:endParaRPr lang="en-US" sz="4374" b="1" dirty="0">
              <a:solidFill>
                <a:srgbClr val="FF0000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670804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189297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22" dirty="0">
                <a:solidFill>
                  <a:schemeClr val="accent2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Two Independent Clauses</a:t>
            </a:r>
            <a:endParaRPr lang="en-US" sz="2187" dirty="0">
              <a:solidFill>
                <a:schemeClr val="accent2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2277428" y="2373392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sentence has two main clauses.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448288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6704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22" dirty="0">
                <a:solidFill>
                  <a:schemeClr val="accent2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Dependent Clause(s)</a:t>
            </a:r>
            <a:endParaRPr lang="en-US" sz="2187" dirty="0">
              <a:solidFill>
                <a:schemeClr val="accent2"/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2277428" y="4150876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One or more subordinate clauses provide additional information.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225772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447943"/>
            <a:ext cx="49031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22" dirty="0">
                <a:solidFill>
                  <a:schemeClr val="accent2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Coordinating and Subordinating Conjunctions</a:t>
            </a:r>
            <a:endParaRPr lang="en-US" sz="2187" dirty="0">
              <a:solidFill>
                <a:schemeClr val="accent2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2277428" y="5928360"/>
            <a:ext cx="786217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clauses are linked with both coordinating and subordinating conjunctions.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3199" y="7253168"/>
            <a:ext cx="93064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Compound-complex sentences combine the elements of compound and complex sentences.</a:t>
            </a:r>
            <a:endParaRPr lang="en-US" sz="25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pound Complex Sentence Structure Definition and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97" y="365760"/>
            <a:ext cx="13239206" cy="753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969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833199" y="1773674"/>
            <a:ext cx="100089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Declarative Sentences </a:t>
            </a:r>
            <a:endParaRPr lang="en-US" sz="4374" b="1" dirty="0">
              <a:solidFill>
                <a:srgbClr val="FF0000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9" y="2801303"/>
            <a:ext cx="4542115" cy="1591270"/>
          </a:xfrm>
          <a:prstGeom prst="roundRect">
            <a:avLst>
              <a:gd name="adj" fmla="val 8378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55370" y="30234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Making a Statement</a:t>
            </a:r>
            <a:endParaRPr lang="en-US" sz="2187" b="1" dirty="0"/>
          </a:p>
        </p:txBody>
      </p:sp>
      <p:sp>
        <p:nvSpPr>
          <p:cNvPr id="8" name="Text 5"/>
          <p:cNvSpPr/>
          <p:nvPr/>
        </p:nvSpPr>
        <p:spPr>
          <a:xfrm>
            <a:off x="1055370" y="3503890"/>
            <a:ext cx="409777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Declarative sentences express a </a:t>
            </a:r>
            <a:r>
              <a:rPr lang="en-US" sz="2200" b="1" u="sng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fact or an opinion</a:t>
            </a:r>
            <a:r>
              <a:rPr lang="en-US" sz="22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5597485" y="2801303"/>
            <a:ext cx="5447161" cy="1591270"/>
          </a:xfrm>
          <a:prstGeom prst="roundRect">
            <a:avLst>
              <a:gd name="adj" fmla="val 8378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819656" y="30234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200" b="1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Ending with a Period</a:t>
            </a:r>
            <a:endParaRPr lang="en-US" sz="2200" b="1" dirty="0"/>
          </a:p>
        </p:txBody>
      </p:sp>
      <p:sp>
        <p:nvSpPr>
          <p:cNvPr id="11" name="Text 8"/>
          <p:cNvSpPr/>
          <p:nvPr/>
        </p:nvSpPr>
        <p:spPr>
          <a:xfrm>
            <a:off x="5819655" y="3503890"/>
            <a:ext cx="515967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Declarative sentences end with a period (.) to indicate a complete thought.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833199" y="4614743"/>
            <a:ext cx="10387795" cy="1258014"/>
          </a:xfrm>
          <a:prstGeom prst="roundRect">
            <a:avLst>
              <a:gd name="adj" fmla="val 10598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55370" y="4836914"/>
            <a:ext cx="31996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200" b="1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Most Common Sentence Type</a:t>
            </a:r>
            <a:endParaRPr lang="en-US" sz="2200" b="1" dirty="0"/>
          </a:p>
        </p:txBody>
      </p:sp>
      <p:sp>
        <p:nvSpPr>
          <p:cNvPr id="14" name="Text 11"/>
          <p:cNvSpPr/>
          <p:nvPr/>
        </p:nvSpPr>
        <p:spPr>
          <a:xfrm>
            <a:off x="1055370" y="5317331"/>
            <a:ext cx="886206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Declarative sentences are the most commonly used type of sentence in English.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33199" y="6485708"/>
            <a:ext cx="11596110" cy="7081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Declarative sentences are the </a:t>
            </a:r>
            <a:r>
              <a:rPr lang="en-US" sz="2500" i="1" u="sng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most basic and straightforward </a:t>
            </a:r>
            <a:r>
              <a:rPr lang="en-US" sz="2500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type of sentence.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94715" y="1856524"/>
            <a:ext cx="5734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clarative Sente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86267"/>
            <a:ext cx="13141234" cy="78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04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37993" y="2124908"/>
            <a:ext cx="640663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Interrogative Sentences </a:t>
            </a:r>
            <a:endParaRPr lang="en-US" sz="4374" b="1" dirty="0">
              <a:solidFill>
                <a:srgbClr val="FF0000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263622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75657" y="4041219"/>
            <a:ext cx="363982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chemeClr val="accent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Asking Questions</a:t>
            </a:r>
            <a:endParaRPr lang="en-US" sz="2187" b="1" dirty="0">
              <a:solidFill>
                <a:schemeClr val="accent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450670" y="4521637"/>
            <a:ext cx="401029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Interrogative sentences are used to ask questions.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263622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08023" y="4041219"/>
            <a:ext cx="30366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200" b="1" kern="0" spc="-22" dirty="0">
                <a:solidFill>
                  <a:schemeClr val="accent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Question Words</a:t>
            </a:r>
            <a:endParaRPr lang="en-US" sz="2200" b="1" dirty="0">
              <a:solidFill>
                <a:schemeClr val="accent1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4815483" y="4521637"/>
            <a:ext cx="414766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often begin with words like "who," "what," "when," "where," "why," or "how."</a:t>
            </a:r>
            <a:endParaRPr lang="en-US" sz="2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054" y="3352560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71017" y="4041219"/>
            <a:ext cx="26131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200" b="1" kern="0" spc="-22" dirty="0">
                <a:solidFill>
                  <a:schemeClr val="accent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Ending with a Question Mark</a:t>
            </a:r>
            <a:endParaRPr lang="en-US" sz="2200" b="1" dirty="0">
              <a:solidFill>
                <a:schemeClr val="accent1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9659982" y="4521637"/>
            <a:ext cx="421277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Interrogative sentences end with a question mark (?) to indicate a question.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037993" y="6394269"/>
            <a:ext cx="10554414" cy="927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Interrogative sentences are used to </a:t>
            </a:r>
            <a:r>
              <a:rPr lang="en-US" sz="2500" u="sng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ask questions and seek information</a:t>
            </a:r>
            <a:r>
              <a:rPr lang="en-US" sz="2500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44627" y="2207290"/>
            <a:ext cx="5734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7377" y="7063914"/>
            <a:ext cx="96730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Whom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the teacher give the books to?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37992" y="1831538"/>
            <a:ext cx="103521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Imperative Sentences </a:t>
            </a:r>
            <a:endParaRPr lang="en-US" sz="4374" b="1" dirty="0">
              <a:solidFill>
                <a:srgbClr val="FF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260163" y="3111103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solidFill>
                  <a:srgbClr val="7030A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Direct Command</a:t>
            </a:r>
            <a:endParaRPr lang="en-US" sz="2500" dirty="0">
              <a:solidFill>
                <a:srgbClr val="7030A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6335486" y="3111103"/>
            <a:ext cx="809244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Imperative sentences give a direct command or instruction.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2260163" y="4059317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solidFill>
                  <a:srgbClr val="7030A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Omitted Subject</a:t>
            </a:r>
            <a:endParaRPr lang="en-US" sz="2500" dirty="0">
              <a:solidFill>
                <a:srgbClr val="7030A0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6433457" y="4059317"/>
            <a:ext cx="793568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subject "you" is usually </a:t>
            </a:r>
            <a:r>
              <a:rPr lang="en-US" sz="2200" i="1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omitted</a:t>
            </a: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 in imperative sentences.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2260163" y="5007531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solidFill>
                  <a:srgbClr val="7030A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Ending with a Period</a:t>
            </a:r>
            <a:endParaRPr lang="en-US" sz="2500" dirty="0">
              <a:solidFill>
                <a:srgbClr val="7030A0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6492240" y="5007531"/>
            <a:ext cx="793568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Imperative sentences end with a period (.) to indicate a complete command.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2037993" y="6309360"/>
            <a:ext cx="10554414" cy="9013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Imperative sentences are used to give </a:t>
            </a:r>
            <a:r>
              <a:rPr lang="en-US" sz="2500" u="sng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orders, make requests, or provide instructions</a:t>
            </a:r>
            <a:r>
              <a:rPr lang="en-US" sz="2500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85463" y="1971913"/>
            <a:ext cx="57345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mệnh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567543"/>
            <a:ext cx="7646669" cy="6166736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4271554" y="705394"/>
            <a:ext cx="8118565" cy="862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Imperative Sentences </a:t>
            </a:r>
            <a:endParaRPr lang="en-US" sz="4374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128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37993" y="18315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Practices</a:t>
            </a:r>
            <a:endParaRPr lang="en-US" sz="4374" dirty="0">
              <a:solidFill>
                <a:srgbClr val="FF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260163" y="3111103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1181" y="3111103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260163" y="4059317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4059317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260163" y="5007531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1181" y="5007531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22867" y="2695073"/>
            <a:ext cx="12512282" cy="35163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500" kern="0" spc="-35" dirty="0">
                <a:latin typeface="Fira Sans" pitchFamily="34" charset="0"/>
              </a:rPr>
              <a:t>Complete exercises from the course book (practice 4, 6, 8,10, 11)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500" kern="0" spc="-35" dirty="0">
                <a:latin typeface="Fira Sans" pitchFamily="34" charset="0"/>
              </a:rPr>
              <a:t>Practice 9 – random check with teacher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500" kern="0" spc="-35" dirty="0">
                <a:latin typeface="Fira Sans" pitchFamily="34" charset="0"/>
              </a:rPr>
              <a:t>Homework: write 10 sentences (simple, compound, complex and </a:t>
            </a:r>
          </a:p>
          <a:p>
            <a:pPr>
              <a:lnSpc>
                <a:spcPct val="200000"/>
              </a:lnSpc>
            </a:pPr>
            <a:r>
              <a:rPr lang="en-US" sz="2500" kern="0" spc="-35" dirty="0">
                <a:latin typeface="Fira Sans" pitchFamily="34" charset="0"/>
              </a:rPr>
              <a:t>compound-complex) about your family.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83562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19" y="458697"/>
            <a:ext cx="12730843" cy="702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53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6146" y="1560509"/>
            <a:ext cx="109130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Participation (in-class participation + MY ELT completion): 10%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Progress test: 30% (Describing people/places)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Final test: 60%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654" y="3997233"/>
            <a:ext cx="7078063" cy="3210373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5400000">
            <a:off x="3966840" y="2538463"/>
            <a:ext cx="1131941" cy="4049484"/>
          </a:xfrm>
          <a:prstGeom prst="bentUp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96097" y="254725"/>
            <a:ext cx="5754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 ALLOCATION</a:t>
            </a:r>
          </a:p>
        </p:txBody>
      </p:sp>
    </p:spTree>
    <p:extLst>
      <p:ext uri="{BB962C8B-B14F-4D97-AF65-F5344CB8AC3E}">
        <p14:creationId xmlns:p14="http://schemas.microsoft.com/office/powerpoint/2010/main" val="217663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19" y="458697"/>
            <a:ext cx="12730843" cy="702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22914" y="2325189"/>
            <a:ext cx="522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166" y="2697480"/>
            <a:ext cx="522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2914" y="3063240"/>
            <a:ext cx="574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47011" y="3429000"/>
            <a:ext cx="587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2914" y="3801291"/>
            <a:ext cx="711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75166" y="4121331"/>
            <a:ext cx="522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5976" y="4474216"/>
            <a:ext cx="685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5166" y="4859383"/>
            <a:ext cx="5225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64131" y="5225143"/>
            <a:ext cx="633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5976" y="5590903"/>
            <a:ext cx="561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345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2" y="607422"/>
            <a:ext cx="13235125" cy="705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667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37993" y="9556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Practice 6</a:t>
            </a:r>
            <a:endParaRPr lang="en-US" sz="4374" dirty="0">
              <a:solidFill>
                <a:srgbClr val="FF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260163" y="3111103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1181" y="3111103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260163" y="4059317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4059317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260163" y="5007531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1181" y="5007531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1810607"/>
            <a:ext cx="10032274" cy="598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36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96" y="866912"/>
            <a:ext cx="12651650" cy="6580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27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37993" y="9556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Practice 8</a:t>
            </a:r>
            <a:endParaRPr lang="en-US" sz="4374" dirty="0">
              <a:solidFill>
                <a:srgbClr val="FF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260163" y="3111103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1181" y="3111103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260163" y="4059317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4059317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2260163" y="5007531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1181" y="5007531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229" y="558343"/>
            <a:ext cx="9241628" cy="70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5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7" y="296453"/>
            <a:ext cx="13158931" cy="741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18812" y="2161903"/>
            <a:ext cx="1221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18566" y="2762794"/>
            <a:ext cx="14826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40189" y="3344091"/>
            <a:ext cx="12997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2829" y="4310743"/>
            <a:ext cx="1097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40189" y="4924697"/>
            <a:ext cx="1495697" cy="437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61766" y="5519057"/>
            <a:ext cx="1417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4920" y="6224451"/>
            <a:ext cx="9731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34749" y="6119948"/>
            <a:ext cx="1254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30246" y="6773091"/>
            <a:ext cx="1358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322261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63" y="63728"/>
            <a:ext cx="10319657" cy="3352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46" y="3324498"/>
            <a:ext cx="10025742" cy="490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9" y="2176912"/>
            <a:ext cx="4820194" cy="406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79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34666"/>
            <a:ext cx="6962775" cy="482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352" y="274321"/>
            <a:ext cx="7200900" cy="468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63" y="4957354"/>
            <a:ext cx="7759337" cy="314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26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15" y="173355"/>
            <a:ext cx="13270774" cy="779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46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6806" y="2168433"/>
            <a:ext cx="57541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2051"/>
          <a:stretch/>
        </p:blipFill>
        <p:spPr>
          <a:xfrm>
            <a:off x="3664132" y="3703320"/>
            <a:ext cx="7367451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4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1162594" y="1952898"/>
            <a:ext cx="12235354" cy="901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4400" b="1" kern="0" spc="-60" dirty="0">
                <a:solidFill>
                  <a:srgbClr val="0070C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Exploring the Diversity of English Sentences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4519749" y="3461657"/>
            <a:ext cx="7680959" cy="4310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sentences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 sentences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sentences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 – complex sentences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Declarative sentences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Interrogative sentences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Imperative sentences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299686" y="5669994"/>
            <a:ext cx="331874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sp>
        <p:nvSpPr>
          <p:cNvPr id="7" name="TextBox 6"/>
          <p:cNvSpPr txBox="1"/>
          <p:nvPr/>
        </p:nvSpPr>
        <p:spPr>
          <a:xfrm>
            <a:off x="3886199" y="897356"/>
            <a:ext cx="72106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 BUILDING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30337" y="2952206"/>
            <a:ext cx="4990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you list different types of sentences?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833198" y="1365070"/>
            <a:ext cx="6573441" cy="9993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Simple Sentences</a:t>
            </a:r>
            <a:endParaRPr lang="en-US" sz="4374" dirty="0">
              <a:solidFill>
                <a:srgbClr val="FF0000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845999" y="340010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29653" y="3453884"/>
            <a:ext cx="10691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2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412212"/>
            <a:ext cx="30493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500" kern="0" spc="-22" dirty="0">
                <a:solidFill>
                  <a:srgbClr val="7030A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Subject-Verb</a:t>
            </a:r>
            <a:endParaRPr lang="en-US" sz="2500" dirty="0">
              <a:solidFill>
                <a:srgbClr val="7030A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555313" y="3892629"/>
            <a:ext cx="38200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The cat meows.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597485" y="341221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766673" y="3453884"/>
            <a:ext cx="1614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2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4122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500" kern="0" spc="-22" dirty="0">
                <a:solidFill>
                  <a:srgbClr val="7030A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Subject-Verb-Object</a:t>
            </a:r>
            <a:endParaRPr lang="en-US" sz="2500" dirty="0">
              <a:solidFill>
                <a:srgbClr val="7030A0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19599" y="3892629"/>
            <a:ext cx="38200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The boy throws the ball.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33199" y="46979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02387" y="4739640"/>
            <a:ext cx="1614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2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2" y="4697968"/>
            <a:ext cx="36306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500" kern="0" spc="-22" dirty="0">
                <a:solidFill>
                  <a:srgbClr val="7030A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Subject-Verb-Adjective</a:t>
            </a:r>
            <a:endParaRPr lang="en-US" sz="2500" dirty="0">
              <a:solidFill>
                <a:srgbClr val="7030A0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1555313" y="5178385"/>
            <a:ext cx="858428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latin typeface="Times New Roman" panose="02020603050405020304" pitchFamily="18" charset="0"/>
                <a:ea typeface="Fira Sans" pitchFamily="34" charset="-122"/>
                <a:cs typeface="Times New Roman" panose="02020603050405020304" pitchFamily="18" charset="0"/>
              </a:rPr>
              <a:t>The flower is beautiful.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33199" y="6233635"/>
            <a:ext cx="12366818" cy="5917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solidFill>
                  <a:schemeClr val="accent2">
                    <a:lumMod val="50000"/>
                  </a:schemeClr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Simple sentences contain one independent clause and convey a complete thought.</a:t>
            </a:r>
            <a:endParaRPr lang="en-US" sz="25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mple Sentence Definition and Examples, Sentenc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1" y="480482"/>
            <a:ext cx="13480868" cy="743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03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167051" y="1280160"/>
            <a:ext cx="6433458" cy="9013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Compound</a:t>
            </a:r>
            <a:r>
              <a:rPr lang="en-US" sz="4374" kern="0" spc="-4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4374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Sentences</a:t>
            </a:r>
            <a:endParaRPr lang="en-US" sz="4374" dirty="0">
              <a:solidFill>
                <a:srgbClr val="FF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22515" y="3259183"/>
            <a:ext cx="3984172" cy="651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22" dirty="0">
                <a:solidFill>
                  <a:srgbClr val="00206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Two Independent Clauses</a:t>
            </a:r>
            <a:endParaRPr lang="en-US" sz="2187" dirty="0">
              <a:solidFill>
                <a:srgbClr val="00206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48195" y="3799642"/>
            <a:ext cx="437138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sun is shining, and the birds are singing.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5220" y="3274711"/>
            <a:ext cx="3246119" cy="481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22" dirty="0">
                <a:solidFill>
                  <a:srgbClr val="7030A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Coordinating Conjunctions</a:t>
            </a:r>
            <a:endParaRPr lang="en-US" sz="2187" dirty="0">
              <a:solidFill>
                <a:srgbClr val="7030A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444992" y="3799642"/>
            <a:ext cx="315634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Common conjunctions are "and," "but," "or," and "yet."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691949" y="3274711"/>
            <a:ext cx="2697479" cy="481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chemeClr val="accent6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Balanced Structure</a:t>
            </a:r>
            <a:endParaRPr lang="en-US" sz="2187" b="1" dirty="0">
              <a:solidFill>
                <a:schemeClr val="accent6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9698066" y="3872999"/>
            <a:ext cx="488661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Compound sentences have </a:t>
            </a:r>
            <a:r>
              <a:rPr lang="en-US" sz="2200" u="sng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two equal parts</a:t>
            </a: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 that are grammatically independent.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2037993" y="5989319"/>
            <a:ext cx="10554414" cy="7249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500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Compound sentences link two independent clauses together.</a:t>
            </a:r>
            <a:endParaRPr lang="en-US" sz="25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782389" y="2031274"/>
            <a:ext cx="2390502" cy="11234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971109" y="3468189"/>
            <a:ext cx="1273628" cy="195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817429" y="3468189"/>
            <a:ext cx="16263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mpound Sentence Structure Definition and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5" y="433008"/>
            <a:ext cx="13369834" cy="733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47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2037993" y="11625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Complex Sentences</a:t>
            </a:r>
            <a:endParaRPr lang="en-US" sz="4374" b="1" dirty="0">
              <a:solidFill>
                <a:srgbClr val="FF0000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2037993" y="4336971"/>
            <a:ext cx="10554414" cy="44410"/>
          </a:xfrm>
          <a:prstGeom prst="rect">
            <a:avLst/>
          </a:prstGeom>
          <a:solidFill>
            <a:srgbClr val="93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598849" y="3559433"/>
            <a:ext cx="44410" cy="777597"/>
          </a:xfrm>
          <a:prstGeom prst="rect">
            <a:avLst/>
          </a:prstGeom>
          <a:solidFill>
            <a:srgbClr val="93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371142" y="408699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567595" y="4128671"/>
            <a:ext cx="10691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2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232309" y="25234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22" dirty="0">
                <a:solidFill>
                  <a:srgbClr val="7030A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Independent Clause</a:t>
            </a:r>
            <a:endParaRPr lang="en-US" sz="2187" dirty="0">
              <a:solidFill>
                <a:srgbClr val="7030A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2260163" y="3003828"/>
            <a:ext cx="472178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sentence has one main clause.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7292995" y="4336911"/>
            <a:ext cx="44410" cy="777597"/>
          </a:xfrm>
          <a:prstGeom prst="rect">
            <a:avLst/>
          </a:prstGeom>
          <a:solidFill>
            <a:srgbClr val="93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065288" y="408699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234476" y="4128671"/>
            <a:ext cx="1614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2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926455" y="53368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22" dirty="0">
                <a:solidFill>
                  <a:srgbClr val="7030A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Dependent Clause</a:t>
            </a:r>
            <a:endParaRPr lang="en-US" sz="2187" dirty="0">
              <a:solidFill>
                <a:srgbClr val="7030A0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4954310" y="5817275"/>
            <a:ext cx="472178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One or more subordinate clauses provide additional information.</a:t>
            </a:r>
            <a:endParaRPr lang="en-US" sz="2200" dirty="0"/>
          </a:p>
        </p:txBody>
      </p:sp>
      <p:sp>
        <p:nvSpPr>
          <p:cNvPr id="18" name="Shape 15"/>
          <p:cNvSpPr/>
          <p:nvPr/>
        </p:nvSpPr>
        <p:spPr>
          <a:xfrm>
            <a:off x="9987141" y="3559433"/>
            <a:ext cx="44410" cy="777597"/>
          </a:xfrm>
          <a:prstGeom prst="rect">
            <a:avLst/>
          </a:prstGeom>
          <a:solidFill>
            <a:srgbClr val="931F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9759434" y="408699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9928622" y="4128671"/>
            <a:ext cx="16144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2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8511064" y="2190155"/>
            <a:ext cx="29965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22" dirty="0">
                <a:solidFill>
                  <a:srgbClr val="7030A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Subordinating Conjunctions</a:t>
            </a:r>
            <a:endParaRPr lang="en-US" sz="2187" dirty="0">
              <a:solidFill>
                <a:srgbClr val="7030A0"/>
              </a:solidFill>
            </a:endParaRPr>
          </a:p>
        </p:txBody>
      </p:sp>
      <p:sp>
        <p:nvSpPr>
          <p:cNvPr id="22" name="Text 19"/>
          <p:cNvSpPr/>
          <p:nvPr/>
        </p:nvSpPr>
        <p:spPr>
          <a:xfrm>
            <a:off x="7648456" y="2670572"/>
            <a:ext cx="472178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200" kern="0" spc="-35" dirty="0">
                <a:latin typeface="Fira Sans" pitchFamily="34" charset="0"/>
                <a:ea typeface="Fira Sans" pitchFamily="34" charset="-122"/>
                <a:cs typeface="Fira Sans" pitchFamily="34" charset="-120"/>
              </a:rPr>
              <a:t>Words like "because," "when," and "if" introduce dependent clauses.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2037993" y="6733698"/>
            <a:ext cx="10554414" cy="8608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200" kern="0" spc="-35" dirty="0">
                <a:solidFill>
                  <a:srgbClr val="FF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Complex sentences combine an independent clause with one or more dependent clauses.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2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1537</TotalTime>
  <Words>591</Words>
  <Application>Microsoft Office PowerPoint</Application>
  <PresentationFormat>Custom</PresentationFormat>
  <Paragraphs>135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Anton</vt:lpstr>
      <vt:lpstr>Arial</vt:lpstr>
      <vt:lpstr>Calibri</vt:lpstr>
      <vt:lpstr>Calibri Light</vt:lpstr>
      <vt:lpstr>Fira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37</cp:revision>
  <dcterms:created xsi:type="dcterms:W3CDTF">2024-06-10T01:08:41Z</dcterms:created>
  <dcterms:modified xsi:type="dcterms:W3CDTF">2025-06-26T02:07:58Z</dcterms:modified>
</cp:coreProperties>
</file>